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7" r:id="rId3"/>
    <p:sldId id="378" r:id="rId4"/>
    <p:sldId id="386" r:id="rId5"/>
    <p:sldId id="392" r:id="rId6"/>
    <p:sldId id="385" r:id="rId7"/>
    <p:sldId id="380" r:id="rId8"/>
    <p:sldId id="387" r:id="rId9"/>
    <p:sldId id="389" r:id="rId10"/>
    <p:sldId id="393" r:id="rId11"/>
    <p:sldId id="388" r:id="rId12"/>
    <p:sldId id="382" r:id="rId13"/>
    <p:sldId id="390" r:id="rId14"/>
    <p:sldId id="383" r:id="rId15"/>
    <p:sldId id="379" r:id="rId16"/>
    <p:sldId id="270" r:id="rId17"/>
    <p:sldId id="384" r:id="rId18"/>
    <p:sldId id="391" r:id="rId19"/>
    <p:sldId id="381" r:id="rId20"/>
  </p:sldIdLst>
  <p:sldSz cx="9144000" cy="6858000" type="screen4x3"/>
  <p:notesSz cx="7023100" cy="93091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2"/>
    <a:srgbClr val="003399"/>
    <a:srgbClr val="004570"/>
    <a:srgbClr val="4D4D4D"/>
    <a:srgbClr val="333333"/>
    <a:srgbClr val="FDB913"/>
    <a:srgbClr val="C0C0C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2" autoAdjust="0"/>
    <p:restoredTop sz="99142" autoAdjust="0"/>
  </p:normalViewPr>
  <p:slideViewPr>
    <p:cSldViewPr showGuides="1">
      <p:cViewPr varScale="1">
        <p:scale>
          <a:sx n="91" d="100"/>
          <a:sy n="91" d="100"/>
        </p:scale>
        <p:origin x="1426" y="53"/>
      </p:cViewPr>
      <p:guideLst>
        <p:guide orient="horz" pos="4224"/>
        <p:guide pos="288"/>
      </p:guideLst>
    </p:cSldViewPr>
  </p:slideViewPr>
  <p:outlineViewPr>
    <p:cViewPr>
      <p:scale>
        <a:sx n="33" d="100"/>
        <a:sy n="33" d="100"/>
      </p:scale>
      <p:origin x="0" y="1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21188"/>
            <a:ext cx="5619750" cy="418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</a:defRPr>
            </a:lvl1pPr>
          </a:lstStyle>
          <a:p>
            <a:pPr>
              <a:defRPr/>
            </a:pPr>
            <a:fld id="{AD3FF2DF-1919-4A4E-B8FB-BDD0DC8B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63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373AE6-9356-4EB2-A52C-4D32D425E30F}" type="slidenum">
              <a:rPr lang="en-US" smtClean="0">
                <a:latin typeface="Arial" pitchFamily="34" charset="0"/>
              </a:rPr>
              <a:pPr/>
              <a:t>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970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2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43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2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5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17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5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6C94EE-C578-420C-ABB1-E4ACAF44ECDD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6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9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890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2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9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8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6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7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1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52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5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8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0076BF"/>
            </a:gs>
            <a:gs pos="100000">
              <a:srgbClr val="00365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ti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73538"/>
            <a:ext cx="91440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38" y="6096000"/>
            <a:ext cx="20431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9775" y="1370013"/>
            <a:ext cx="5795963" cy="7588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9775" y="2128838"/>
            <a:ext cx="5256213" cy="530225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57238" y="3125788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867400"/>
            <a:ext cx="1563688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122237"/>
            <a:ext cx="8537575" cy="6397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143000"/>
            <a:ext cx="8229600" cy="452596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 sz="1800"/>
            </a:lvl2pPr>
            <a:lvl3pPr>
              <a:spcBef>
                <a:spcPts val="600"/>
              </a:spcBef>
              <a:spcAft>
                <a:spcPts val="600"/>
              </a:spcAft>
              <a:defRPr sz="1600"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122237"/>
            <a:ext cx="85375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473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gradFill rotWithShape="1">
            <a:gsLst>
              <a:gs pos="0">
                <a:srgbClr val="003658"/>
              </a:gs>
              <a:gs pos="100000">
                <a:srgbClr val="0076B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371725" y="6461125"/>
            <a:ext cx="38004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800" b="1">
                <a:solidFill>
                  <a:schemeClr val="bg1"/>
                </a:solidFill>
                <a:latin typeface="Arial" charset="0"/>
              </a:rPr>
              <a:t>Superior Reliability &amp; Performance    		August 2009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8229600" y="6553200"/>
            <a:ext cx="6731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en-US" sz="700">
                <a:solidFill>
                  <a:schemeClr val="bg1"/>
                </a:solidFill>
                <a:latin typeface="Arial" charset="0"/>
              </a:rPr>
              <a:t>P. </a:t>
            </a:r>
            <a:fld id="{9476FE53-7E3C-45D1-A7B1-F16C2A86E660}" type="slidenum">
              <a:rPr lang="en-US" sz="700">
                <a:solidFill>
                  <a:schemeClr val="bg1"/>
                </a:solidFill>
                <a:latin typeface="Arial" charset="0"/>
              </a:rPr>
              <a:pPr algn="r">
                <a:defRPr/>
              </a:pPr>
              <a:t>‹Nr.›</a:t>
            </a:fld>
            <a:endParaRPr lang="en-US" sz="7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452438" y="609600"/>
            <a:ext cx="8299450" cy="36513"/>
          </a:xfrm>
          <a:prstGeom prst="rect">
            <a:avLst/>
          </a:prstGeom>
          <a:gradFill rotWithShape="1">
            <a:gsLst>
              <a:gs pos="0">
                <a:srgbClr val="003658"/>
              </a:gs>
              <a:gs pos="100000">
                <a:srgbClr val="0076B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2" name="Picture 16" descr="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8" y="6462713"/>
            <a:ext cx="1433512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Line 17"/>
          <p:cNvSpPr>
            <a:spLocks noChangeShapeType="1"/>
          </p:cNvSpPr>
          <p:nvPr userDrawn="1"/>
        </p:nvSpPr>
        <p:spPr bwMode="auto">
          <a:xfrm>
            <a:off x="2057400" y="6400800"/>
            <a:ext cx="0" cy="457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397752"/>
            <a:ext cx="9144000" cy="457200"/>
          </a:xfrm>
          <a:prstGeom prst="rect">
            <a:avLst/>
          </a:prstGeom>
          <a:gradFill flip="none" rotWithShape="1">
            <a:gsLst>
              <a:gs pos="12000">
                <a:srgbClr val="003658"/>
              </a:gs>
              <a:gs pos="52000">
                <a:srgbClr val="005A92"/>
              </a:gs>
              <a:gs pos="74000">
                <a:srgbClr val="0070C0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r">
              <a:defRPr/>
            </a:pPr>
            <a:endParaRPr lang="en-US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3" name="Straight Connector 11"/>
          <p:cNvCxnSpPr>
            <a:cxnSpLocks noChangeShapeType="1"/>
          </p:cNvCxnSpPr>
          <p:nvPr userDrawn="1"/>
        </p:nvCxnSpPr>
        <p:spPr bwMode="auto">
          <a:xfrm rot="5400000">
            <a:off x="1600200" y="6626225"/>
            <a:ext cx="457200" cy="0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3" name="TextBox 12"/>
          <p:cNvSpPr txBox="1"/>
          <p:nvPr userDrawn="1"/>
        </p:nvSpPr>
        <p:spPr>
          <a:xfrm>
            <a:off x="1905000" y="6550025"/>
            <a:ext cx="2133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Superior Reliability &amp; Performance</a:t>
            </a:r>
          </a:p>
        </p:txBody>
      </p:sp>
      <p:pic>
        <p:nvPicPr>
          <p:cNvPr id="14" name="Picture 13" descr="COHRlogo_transparent_ppt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7625" y="6420612"/>
            <a:ext cx="1558636" cy="4572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TextBox 15"/>
          <p:cNvSpPr txBox="1"/>
          <p:nvPr userDrawn="1"/>
        </p:nvSpPr>
        <p:spPr>
          <a:xfrm>
            <a:off x="4918075" y="6553200"/>
            <a:ext cx="2133600" cy="2000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fld id="{93BB6290-E43C-4B85-AC83-3FE36C20A92A}" type="datetime4">
              <a:rPr lang="en-US" sz="700" b="0" smtClean="0">
                <a:solidFill>
                  <a:schemeClr val="bg1"/>
                </a:solidFill>
                <a:latin typeface="Arial" charset="0"/>
              </a:rPr>
              <a:pPr>
                <a:defRPr/>
              </a:pPr>
              <a:t>May 27, 2016</a:t>
            </a:fld>
            <a:endParaRPr lang="en-US" sz="700" b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458200" y="6553200"/>
            <a:ext cx="914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700" smtClean="0">
                <a:solidFill>
                  <a:schemeClr val="bg1"/>
                </a:solidFill>
              </a:rPr>
              <a:t>‹Nr.›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761903" y="6462296"/>
            <a:ext cx="16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br>
              <a:rPr lang="en-US" sz="700" b="0" i="1" dirty="0" smtClean="0">
                <a:ln w="3175">
                  <a:noFill/>
                </a:ln>
                <a:solidFill>
                  <a:schemeClr val="bg1"/>
                </a:solidFill>
              </a:rPr>
            </a:br>
            <a:r>
              <a:rPr lang="en-US" sz="7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7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7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7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eaLnBrk="0" fontAlgn="base" hangingPunct="0"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eaLnBrk="0" fontAlgn="base" hangingPunct="0">
        <a:spcBef>
          <a:spcPts val="600"/>
        </a:spcBef>
        <a:spcAft>
          <a:spcPts val="600"/>
        </a:spcAft>
        <a:buClr>
          <a:srgbClr val="003658"/>
        </a:buClr>
        <a:buChar char="•"/>
        <a:defRPr sz="1800">
          <a:solidFill>
            <a:srgbClr val="003658"/>
          </a:solidFill>
          <a:latin typeface="+mn-lt"/>
        </a:defRPr>
      </a:lvl2pPr>
      <a:lvl3pPr marL="1087438" indent="-173038" algn="l" rtl="0" eaLnBrk="0" fontAlgn="base" hangingPunct="0">
        <a:lnSpc>
          <a:spcPts val="2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eaLnBrk="0" fontAlgn="base" hangingPunct="0">
        <a:lnSpc>
          <a:spcPts val="2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eaLnBrk="0" fontAlgn="base" hangingPunct="0">
        <a:lnSpc>
          <a:spcPts val="2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9775" y="1370013"/>
            <a:ext cx="5795963" cy="758825"/>
          </a:xfrm>
        </p:spPr>
        <p:txBody>
          <a:bodyPr/>
          <a:lstStyle/>
          <a:p>
            <a:r>
              <a:rPr lang="en-US" dirty="0" smtClean="0"/>
              <a:t>Pointing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9775" y="2128838"/>
            <a:ext cx="5256213" cy="530225"/>
          </a:xfrm>
        </p:spPr>
        <p:txBody>
          <a:bodyPr/>
          <a:lstStyle/>
          <a:p>
            <a:r>
              <a:rPr lang="en-US" dirty="0" smtClean="0"/>
              <a:t>Beam Shift Measurement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757238" y="3125788"/>
            <a:ext cx="2133600" cy="476250"/>
          </a:xfrm>
          <a:prstGeom prst="rect">
            <a:avLst/>
          </a:prstGeo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17. December 2014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</a:t>
            </a:r>
            <a:r>
              <a:rPr lang="en-US" dirty="0"/>
              <a:t> </a:t>
            </a:r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36"/>
            <a:ext cx="9144000" cy="51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9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Calculation of Pointing Angle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144737"/>
            <a:ext cx="8229600" cy="487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3658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r>
              <a:rPr lang="en-US" kern="0" dirty="0" smtClean="0"/>
              <a:t>Results:</a:t>
            </a:r>
            <a:endParaRPr lang="de-DE" sz="2800" kern="0" dirty="0" smtClean="0"/>
          </a:p>
          <a:p>
            <a:pPr lvl="1"/>
            <a:r>
              <a:rPr lang="en-US" kern="0" dirty="0" smtClean="0"/>
              <a:t>Calculate the deviation angle (also called “Pointing”)</a:t>
            </a:r>
            <a:endParaRPr lang="de-DE" sz="2400" kern="0" dirty="0" smtClean="0"/>
          </a:p>
          <a:p>
            <a:pPr lvl="1"/>
            <a:r>
              <a:rPr lang="en-US" kern="0" dirty="0" smtClean="0"/>
              <a:t>tan(alpha) = opposite leg / adjacent leg</a:t>
            </a:r>
            <a:endParaRPr lang="de-DE" sz="2400" kern="0" dirty="0" smtClean="0"/>
          </a:p>
          <a:p>
            <a:pPr lvl="1"/>
            <a:r>
              <a:rPr lang="en-US" kern="0" dirty="0" smtClean="0"/>
              <a:t>Having very small angles, you can neglect calculating “tan”</a:t>
            </a:r>
            <a:r>
              <a:rPr lang="en-US" kern="0" dirty="0" smtClean="0">
                <a:sym typeface="Wingdings" panose="05000000000000000000" pitchFamily="2" charset="2"/>
              </a:rPr>
              <a:t></a:t>
            </a:r>
            <a:endParaRPr lang="de-DE" sz="2400" kern="0" dirty="0" smtClean="0"/>
          </a:p>
          <a:p>
            <a:pPr lvl="1"/>
            <a:r>
              <a:rPr lang="en-US" b="1" kern="0" dirty="0" smtClean="0"/>
              <a:t>Pointing angle alpha [</a:t>
            </a:r>
            <a:r>
              <a:rPr lang="en-US" b="1" kern="0" dirty="0"/>
              <a:t>µ</a:t>
            </a:r>
            <a:r>
              <a:rPr lang="en-US" b="1" kern="0" dirty="0" smtClean="0"/>
              <a:t>rad] = Detector value [µm] / Length between Laser and Detector [m]</a:t>
            </a:r>
            <a:endParaRPr lang="de-DE" sz="2400" b="1" kern="0" dirty="0" smtClean="0"/>
          </a:p>
          <a:p>
            <a:r>
              <a:rPr lang="en-US" kern="0" dirty="0" smtClean="0"/>
              <a:t>Compare with specification</a:t>
            </a:r>
            <a:endParaRPr lang="de-DE" sz="2800" kern="0" dirty="0" smtClean="0"/>
          </a:p>
          <a:p>
            <a:pPr lvl="1"/>
            <a:r>
              <a:rPr lang="en-US" kern="0" dirty="0" smtClean="0"/>
              <a:t>The interpretation of the released Pointing specification of Glasgow colleagues is like this:</a:t>
            </a:r>
            <a:endParaRPr lang="de-DE" sz="2400" kern="0" dirty="0" smtClean="0"/>
          </a:p>
          <a:p>
            <a:pPr lvl="1"/>
            <a:r>
              <a:rPr lang="en-US" kern="0" dirty="0" smtClean="0"/>
              <a:t>Pointing deviation from lowest to highest wavelength point.</a:t>
            </a:r>
            <a:endParaRPr lang="de-DE" sz="2400" kern="0" dirty="0" smtClean="0"/>
          </a:p>
          <a:p>
            <a:pPr lvl="1"/>
            <a:r>
              <a:rPr lang="en-US" kern="0" dirty="0" smtClean="0"/>
              <a:t>Spec is: </a:t>
            </a:r>
            <a:r>
              <a:rPr lang="en-US" b="1" kern="0" dirty="0" smtClean="0">
                <a:solidFill>
                  <a:srgbClr val="FF0000"/>
                </a:solidFill>
              </a:rPr>
              <a:t>&lt;320µrad/400nm</a:t>
            </a:r>
            <a:endParaRPr lang="de-DE" sz="2400" b="1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63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4191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Laser Beam drifts away from Target in time (hours/weeks):</a:t>
            </a:r>
          </a:p>
          <a:p>
            <a:pPr>
              <a:buFontTx/>
              <a:buChar char="-"/>
            </a:pPr>
            <a:r>
              <a:rPr lang="en-US" dirty="0" smtClean="0"/>
              <a:t>Drift in Time is not specified</a:t>
            </a:r>
          </a:p>
          <a:p>
            <a:pPr>
              <a:buFontTx/>
              <a:buChar char="-"/>
            </a:pPr>
            <a:r>
              <a:rPr lang="en-US" dirty="0" smtClean="0"/>
              <a:t>Installed Long-Term Setup @ </a:t>
            </a:r>
            <a:r>
              <a:rPr lang="en-US" dirty="0" err="1" smtClean="0"/>
              <a:t>Uni</a:t>
            </a:r>
            <a:r>
              <a:rPr lang="en-US" dirty="0" smtClean="0"/>
              <a:t> Greifswald</a:t>
            </a:r>
          </a:p>
          <a:p>
            <a:pPr>
              <a:buFontTx/>
              <a:buChar char="-"/>
            </a:pPr>
            <a:r>
              <a:rPr lang="en-US" dirty="0" err="1" smtClean="0"/>
              <a:t>PowerMax</a:t>
            </a:r>
            <a:r>
              <a:rPr lang="en-US" dirty="0" smtClean="0"/>
              <a:t> Software on Internet </a:t>
            </a:r>
            <a:r>
              <a:rPr lang="en-US" dirty="0" err="1" smtClean="0"/>
              <a:t>accessable</a:t>
            </a:r>
            <a:r>
              <a:rPr lang="en-US" dirty="0" smtClean="0"/>
              <a:t> PC</a:t>
            </a:r>
          </a:p>
          <a:p>
            <a:pPr>
              <a:buFontTx/>
              <a:buChar char="-"/>
            </a:pPr>
            <a:r>
              <a:rPr lang="en-US" dirty="0" err="1" smtClean="0"/>
              <a:t>Bomgar</a:t>
            </a:r>
            <a:r>
              <a:rPr lang="en-US" dirty="0" smtClean="0"/>
              <a:t> Remote Session for picking measurement results</a:t>
            </a:r>
          </a:p>
          <a:p>
            <a:pPr>
              <a:buFontTx/>
              <a:buChar char="-"/>
            </a:pPr>
            <a:r>
              <a:rPr lang="en-US" dirty="0" smtClean="0"/>
              <a:t>All Eye Safe: Fully Tubed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Zeiss Service needs to be present during installation &amp; de-installation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</a:t>
            </a:r>
            <a:r>
              <a:rPr lang="en-US" dirty="0" err="1" smtClean="0"/>
              <a:t>Longterm</a:t>
            </a:r>
            <a:r>
              <a:rPr lang="en-US" dirty="0" smtClean="0"/>
              <a:t> Drift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5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</a:t>
            </a:r>
            <a:r>
              <a:rPr lang="en-US" dirty="0" err="1" smtClean="0"/>
              <a:t>Longterm</a:t>
            </a:r>
            <a:r>
              <a:rPr lang="en-US" dirty="0" smtClean="0"/>
              <a:t> Drift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04800" y="4800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USB </a:t>
            </a:r>
            <a:r>
              <a:rPr lang="de-DE" b="1" dirty="0" err="1" smtClean="0">
                <a:solidFill>
                  <a:schemeClr val="bg1"/>
                </a:solidFill>
              </a:rPr>
              <a:t>PowerMax</a:t>
            </a:r>
            <a:r>
              <a:rPr lang="de-DE" b="1" dirty="0" smtClean="0">
                <a:solidFill>
                  <a:schemeClr val="bg1"/>
                </a:solidFill>
              </a:rPr>
              <a:t> Thermopile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25240" y="32443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Intensity</a:t>
            </a:r>
            <a:r>
              <a:rPr lang="de-DE" b="1" dirty="0" smtClean="0">
                <a:solidFill>
                  <a:schemeClr val="bg1"/>
                </a:solidFill>
              </a:rPr>
              <a:t> Control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804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Signal to Noise</a:t>
            </a:r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74650" y="1143001"/>
            <a:ext cx="8229600" cy="533400"/>
          </a:xfrm>
        </p:spPr>
        <p:txBody>
          <a:bodyPr/>
          <a:lstStyle/>
          <a:p>
            <a:r>
              <a:rPr lang="de-DE" dirty="0" err="1" smtClean="0"/>
              <a:t>Thorlabs</a:t>
            </a:r>
            <a:r>
              <a:rPr lang="de-DE" dirty="0" smtClean="0"/>
              <a:t> </a:t>
            </a:r>
            <a:r>
              <a:rPr lang="de-DE" dirty="0" err="1" smtClean="0"/>
              <a:t>Detector</a:t>
            </a:r>
            <a:r>
              <a:rPr lang="de-DE" dirty="0" smtClean="0"/>
              <a:t> Noise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100µm </a:t>
            </a:r>
            <a:r>
              <a:rPr lang="de-DE" dirty="0" err="1" smtClean="0"/>
              <a:t>average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6934200" cy="43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7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4737"/>
            <a:ext cx="8229600" cy="47988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Consideration of only two points: </a:t>
            </a: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(min) against </a:t>
            </a:r>
            <a:r>
              <a:rPr lang="en-US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b="1" dirty="0" smtClean="0">
                <a:solidFill>
                  <a:srgbClr val="FF0000"/>
                </a:solidFill>
              </a:rPr>
              <a:t>(max) &lt; 320µrad/400nm</a:t>
            </a:r>
          </a:p>
          <a:p>
            <a:pPr marL="0" indent="0">
              <a:buFontTx/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Irritating Spec-Sheet description.</a:t>
            </a:r>
          </a:p>
          <a:p>
            <a:pPr>
              <a:buFontTx/>
              <a:buChar char="-"/>
            </a:pPr>
            <a:r>
              <a:rPr lang="en-US" dirty="0" smtClean="0"/>
              <a:t>Pointing behavior in-between the two points is not considered.</a:t>
            </a:r>
          </a:p>
          <a:p>
            <a:pPr>
              <a:buFontTx/>
              <a:buChar char="-"/>
            </a:pPr>
            <a:r>
              <a:rPr lang="en-US" dirty="0" smtClean="0"/>
              <a:t>1 </a:t>
            </a:r>
            <a:r>
              <a:rPr lang="en-US" dirty="0" err="1" smtClean="0"/>
              <a:t>Beamdiameter</a:t>
            </a:r>
            <a:r>
              <a:rPr lang="en-US" dirty="0" smtClean="0"/>
              <a:t> (1,2mm) shift in 3,8m distance is still in spec!</a:t>
            </a:r>
          </a:p>
          <a:p>
            <a:pPr>
              <a:buFontTx/>
              <a:buChar char="-"/>
            </a:pPr>
            <a:r>
              <a:rPr lang="en-US" dirty="0" smtClean="0"/>
              <a:t>No Long-Term Drift specified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Our released specification does not meet requirements of Zeiss microscope application – Discussion ongoing.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Published Specification, Part 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706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624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076BF"/>
              </a:gs>
              <a:gs pos="100000">
                <a:srgbClr val="002B4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914400" y="2057400"/>
            <a:ext cx="579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b="1">
                <a:solidFill>
                  <a:schemeClr val="bg1"/>
                </a:solidFill>
              </a:rPr>
              <a:t/>
            </a:r>
            <a:br>
              <a:rPr lang="en-US" sz="2800" b="1">
                <a:solidFill>
                  <a:schemeClr val="bg1"/>
                </a:solidFill>
              </a:rPr>
            </a:b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58374" name="Picture 9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643188"/>
            <a:ext cx="4567238" cy="101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Drift Measurement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1" y="1143000"/>
            <a:ext cx="7881798" cy="4525963"/>
          </a:xfrm>
        </p:spPr>
      </p:pic>
    </p:spTree>
    <p:extLst>
      <p:ext uri="{BB962C8B-B14F-4D97-AF65-F5344CB8AC3E}">
        <p14:creationId xmlns:p14="http://schemas.microsoft.com/office/powerpoint/2010/main" val="2900527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Pointing Data Chameleon XR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6" y="749656"/>
            <a:ext cx="7451864" cy="5574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863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 caused by external Optics:</a:t>
            </a:r>
            <a:endParaRPr lang="en-US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7924800" cy="5638800"/>
          </a:xfrm>
        </p:spPr>
      </p:pic>
    </p:spTree>
    <p:extLst>
      <p:ext uri="{BB962C8B-B14F-4D97-AF65-F5344CB8AC3E}">
        <p14:creationId xmlns:p14="http://schemas.microsoft.com/office/powerpoint/2010/main" val="439893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4737"/>
            <a:ext cx="8229600" cy="4554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Laser Beam drifts away from Target: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Customer’s Concern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34200" cy="35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4737"/>
            <a:ext cx="8839200" cy="5316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Chameleon V2 has a potential to “Point away”, if GDD is slightly misaligned.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Chameleon Specification Part 1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070850" cy="323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537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Setup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144737"/>
            <a:ext cx="8229600" cy="449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3658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r>
              <a:rPr lang="en-US" kern="0" dirty="0" smtClean="0"/>
              <a:t>Setup: </a:t>
            </a:r>
            <a:endParaRPr lang="de-DE" sz="2800" kern="0" dirty="0" smtClean="0"/>
          </a:p>
          <a:p>
            <a:pPr lvl="1"/>
            <a:r>
              <a:rPr lang="en-US" kern="0" dirty="0" smtClean="0"/>
              <a:t>Place wedged beam-splitter in front of Chameleon head</a:t>
            </a:r>
            <a:endParaRPr lang="de-DE" sz="2400" kern="0" dirty="0" smtClean="0"/>
          </a:p>
          <a:p>
            <a:pPr lvl="1"/>
            <a:r>
              <a:rPr lang="en-US" kern="0" dirty="0" smtClean="0"/>
              <a:t>You will have about 95% transmission and two reflecting beams.</a:t>
            </a:r>
            <a:endParaRPr lang="de-DE" sz="2400" kern="0" dirty="0" smtClean="0"/>
          </a:p>
          <a:p>
            <a:pPr lvl="1"/>
            <a:r>
              <a:rPr lang="en-US" kern="0" dirty="0" smtClean="0"/>
              <a:t>Choose the front reflection for the measurement, and block the other one</a:t>
            </a:r>
            <a:endParaRPr lang="de-DE" sz="2400" kern="0" dirty="0" smtClean="0"/>
          </a:p>
          <a:p>
            <a:pPr lvl="1"/>
            <a:r>
              <a:rPr lang="en-US" kern="0" dirty="0" smtClean="0"/>
              <a:t>Steer the beam with two HR mirrors i.e. in zig-</a:t>
            </a:r>
            <a:r>
              <a:rPr lang="en-US" kern="0" dirty="0" err="1" smtClean="0"/>
              <a:t>zag</a:t>
            </a:r>
            <a:r>
              <a:rPr lang="en-US" kern="0" dirty="0" smtClean="0"/>
              <a:t> across the available space on the table</a:t>
            </a:r>
            <a:endParaRPr lang="de-DE" sz="2400" kern="0" dirty="0" smtClean="0"/>
          </a:p>
          <a:p>
            <a:pPr lvl="1"/>
            <a:r>
              <a:rPr lang="en-US" kern="0" dirty="0" smtClean="0"/>
              <a:t>Place the </a:t>
            </a:r>
            <a:r>
              <a:rPr lang="en-US" kern="0" dirty="0" err="1" smtClean="0"/>
              <a:t>Thorlabs</a:t>
            </a:r>
            <a:r>
              <a:rPr lang="en-US" kern="0" dirty="0" smtClean="0"/>
              <a:t> detector as far away as possible.</a:t>
            </a:r>
            <a:endParaRPr lang="de-DE" sz="2400" kern="0" dirty="0" smtClean="0"/>
          </a:p>
          <a:p>
            <a:pPr lvl="1"/>
            <a:r>
              <a:rPr lang="en-US" kern="0" dirty="0" smtClean="0"/>
              <a:t>Glasgow factory recommends a distance of at least 3m.</a:t>
            </a:r>
            <a:endParaRPr lang="de-DE" sz="2400" kern="0" dirty="0" smtClean="0"/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10251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Setup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69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229600" cy="4554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Table Setup 1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Setup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Gerade Verbindung 3"/>
          <p:cNvCxnSpPr/>
          <p:nvPr/>
        </p:nvCxnSpPr>
        <p:spPr>
          <a:xfrm flipH="1">
            <a:off x="8153400" y="4419600"/>
            <a:ext cx="685800" cy="762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 flipH="1" flipV="1">
            <a:off x="7315200" y="1219200"/>
            <a:ext cx="838200" cy="32766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V="1">
            <a:off x="1066800" y="1219200"/>
            <a:ext cx="6248400" cy="4572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V="1">
            <a:off x="457200" y="1676400"/>
            <a:ext cx="609600" cy="37338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4737"/>
            <a:ext cx="8229600" cy="4554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b="1" dirty="0" smtClean="0"/>
              <a:t>Tool Box contain: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Measurement: Setup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19012"/>
            <a:ext cx="5816600" cy="43624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-30480" y="4953000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Thorlabs</a:t>
            </a:r>
            <a:r>
              <a:rPr lang="de-DE" dirty="0" smtClean="0"/>
              <a:t> Detektor</a:t>
            </a:r>
          </a:p>
          <a:p>
            <a:r>
              <a:rPr lang="de-DE" dirty="0" smtClean="0"/>
              <a:t>(USB </a:t>
            </a:r>
            <a:r>
              <a:rPr lang="de-DE" dirty="0" err="1" smtClean="0"/>
              <a:t>based</a:t>
            </a:r>
            <a:r>
              <a:rPr lang="de-DE" dirty="0"/>
              <a:t>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20" y="28194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</a:t>
            </a:r>
            <a:r>
              <a:rPr lang="de-DE" dirty="0" err="1" smtClean="0"/>
              <a:t>Mirror</a:t>
            </a:r>
            <a:r>
              <a:rPr lang="de-DE" dirty="0" smtClean="0"/>
              <a:t> Holder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4343400" y="12192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Manual </a:t>
            </a:r>
            <a:r>
              <a:rPr lang="de-DE" dirty="0" err="1" smtClean="0"/>
              <a:t>and</a:t>
            </a:r>
            <a:r>
              <a:rPr lang="de-DE" dirty="0" smtClean="0"/>
              <a:t> Software CDs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581400" y="6019800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HR </a:t>
            </a:r>
            <a:r>
              <a:rPr lang="de-DE" dirty="0" err="1" smtClean="0"/>
              <a:t>Optic</a:t>
            </a:r>
            <a:r>
              <a:rPr lang="de-DE" dirty="0" smtClean="0"/>
              <a:t> &amp; 1 </a:t>
            </a:r>
            <a:r>
              <a:rPr lang="de-DE" dirty="0" err="1" smtClean="0"/>
              <a:t>Wedged</a:t>
            </a:r>
            <a:r>
              <a:rPr lang="de-DE" dirty="0" smtClean="0"/>
              <a:t> BS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319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Measurement Recommendation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144737"/>
            <a:ext cx="8229600" cy="29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3658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eaLnBrk="0" fontAlgn="base" hangingPunc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r>
              <a:rPr lang="en-US" kern="0" dirty="0" smtClean="0"/>
              <a:t>Measurement:</a:t>
            </a:r>
            <a:endParaRPr lang="de-DE" sz="2800" kern="0" dirty="0" smtClean="0"/>
          </a:p>
          <a:p>
            <a:pPr lvl="1"/>
            <a:r>
              <a:rPr lang="en-US" kern="0" dirty="0" smtClean="0"/>
              <a:t>Put Beam into center of detector</a:t>
            </a:r>
            <a:endParaRPr lang="de-DE" sz="2400" kern="0" dirty="0" smtClean="0"/>
          </a:p>
          <a:p>
            <a:pPr lvl="1"/>
            <a:r>
              <a:rPr lang="en-US" kern="0" dirty="0" smtClean="0"/>
              <a:t>Start i.e. with 680, or 700nm.</a:t>
            </a:r>
            <a:endParaRPr lang="de-DE" sz="2400" kern="0" dirty="0" smtClean="0"/>
          </a:p>
          <a:p>
            <a:pPr lvl="1"/>
            <a:r>
              <a:rPr lang="en-US" kern="0" dirty="0" smtClean="0"/>
              <a:t>Tune 100nm in steps up to maximum</a:t>
            </a:r>
            <a:endParaRPr lang="de-DE" sz="2400" kern="0" dirty="0" smtClean="0"/>
          </a:p>
          <a:p>
            <a:pPr lvl="1"/>
            <a:r>
              <a:rPr lang="en-US" kern="0" dirty="0" smtClean="0"/>
              <a:t>Measure the shift</a:t>
            </a:r>
            <a:r>
              <a:rPr lang="en-US" kern="0" dirty="0"/>
              <a:t> </a:t>
            </a:r>
            <a:r>
              <a:rPr lang="en-US" kern="0" dirty="0" smtClean="0"/>
              <a:t>of each step</a:t>
            </a:r>
          </a:p>
          <a:p>
            <a:pPr lvl="1"/>
            <a:r>
              <a:rPr lang="en-US" kern="0" dirty="0" smtClean="0"/>
              <a:t>With a Vision, it would also make sense to check on different GDD values</a:t>
            </a:r>
            <a:endParaRPr lang="de-DE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623427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Pointing Measurement</a:t>
            </a:r>
            <a:r>
              <a:rPr lang="en-US" dirty="0"/>
              <a:t> </a:t>
            </a:r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272"/>
            <a:ext cx="9144000" cy="51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2670&quot;&gt;&lt;/object&gt;&lt;object type=&quot;2&quot; unique_id=&quot;12671&quot;&gt;&lt;object type=&quot;3&quot; unique_id=&quot;12672&quot;&gt;&lt;property id=&quot;20148&quot; value=&quot;5&quot;/&gt;&lt;property id=&quot;20300&quot; value=&quot;Slide 1 - &amp;quot;The Leader in Photonics&amp;quot;&quot;/&gt;&lt;property id=&quot;20307&quot; value=&quot;256&quot;/&gt;&lt;/object&gt;&lt;object type=&quot;3&quot; unique_id=&quot;12687&quot;&gt;&lt;property id=&quot;20148&quot; value=&quot;5&quot;/&gt;&lt;property id=&quot;20300&quot; value=&quot;Slide 19&quot;/&gt;&lt;property id=&quot;20307&quot; value=&quot;270&quot;/&gt;&lt;/object&gt;&lt;object type=&quot;3&quot; unique_id=&quot;14342&quot;&gt;&lt;property id=&quot;20148&quot; value=&quot;5&quot;/&gt;&lt;property id=&quot;20300&quot; value=&quot;Slide 2 - &amp;quot;Forward-Looking Statements &amp;amp; Non-GAAP Measurement&amp;quot;&quot;/&gt;&lt;property id=&quot;20307&quot; value=&quot;325&quot;/&gt;&lt;/object&gt;&lt;object type=&quot;3&quot; unique_id=&quot;14343&quot;&gt;&lt;property id=&quot;20148&quot; value=&quot;5&quot;/&gt;&lt;property id=&quot;20300&quot; value=&quot;Slide 3&quot;/&gt;&lt;property id=&quot;20307&quot; value=&quot;326&quot;/&gt;&lt;/object&gt;&lt;object type=&quot;3&quot; unique_id=&quot;14344&quot;&gt;&lt;property id=&quot;20148&quot; value=&quot;5&quot;/&gt;&lt;property id=&quot;20300&quot; value=&quot;Slide 4&quot;/&gt;&lt;property id=&quot;20307&quot; value=&quot;327&quot;/&gt;&lt;/object&gt;&lt;object type=&quot;3&quot; unique_id=&quot;14346&quot;&gt;&lt;property id=&quot;20148&quot; value=&quot;5&quot;/&gt;&lt;property id=&quot;20300&quot; value=&quot;Slide 6&quot;/&gt;&lt;property id=&quot;20307&quot; value=&quot;329&quot;/&gt;&lt;/object&gt;&lt;object type=&quot;3&quot; unique_id=&quot;14347&quot;&gt;&lt;property id=&quot;20148&quot; value=&quot;5&quot;/&gt;&lt;property id=&quot;20300&quot; value=&quot;Slide 9 - &amp;quot;kW Class Initiative&amp;quot;&quot;/&gt;&lt;property id=&quot;20307&quot; value=&quot;330&quot;/&gt;&lt;/object&gt;&lt;object type=&quot;3&quot; unique_id=&quot;14348&quot;&gt;&lt;property id=&quot;20148&quot; value=&quot;5&quot;/&gt;&lt;property id=&quot;20300&quot; value=&quot;Slide 17 - &amp;quot;Pro Forma Income Statement &amp;quot;&quot;/&gt;&lt;property id=&quot;20307&quot; value=&quot;331&quot;/&gt;&lt;/object&gt;&lt;object type=&quot;3&quot; unique_id=&quot;18819&quot;&gt;&lt;property id=&quot;20148&quot; value=&quot;5&quot;/&gt;&lt;property id=&quot;20300&quot; value=&quot;Slide 7 - &amp;quot;Expanding our Position in Materials Processing&amp;quot;&quot;/&gt;&lt;property id=&quot;20307&quot; value=&quot;337&quot;/&gt;&lt;/object&gt;&lt;object type=&quot;3&quot; unique_id=&quot;18820&quot;&gt;&lt;property id=&quot;20148&quot; value=&quot;5&quot;/&gt;&lt;property id=&quot;20300&quot; value=&quot;Slide 8 - &amp;quot;kW Class Initiative&amp;quot;&quot;/&gt;&lt;property id=&quot;20307&quot; value=&quot;338&quot;/&gt;&lt;/object&gt;&lt;object type=&quot;3&quot; unique_id=&quot;18822&quot;&gt;&lt;property id=&quot;20148&quot; value=&quot;5&quot;/&gt;&lt;property id=&quot;20300&quot; value=&quot;Slide 10 - &amp;quot;kW Class Initiative&amp;quot;&quot;/&gt;&lt;property id=&quot;20307&quot; value=&quot;340&quot;/&gt;&lt;/object&gt;&lt;object type=&quot;3&quot; unique_id=&quot;18824&quot;&gt;&lt;property id=&quot;20148&quot; value=&quot;5&quot;/&gt;&lt;property id=&quot;20300&quot; value=&quot;Slide 12 - &amp;quot;kW Class Initiative&amp;quot;&quot;/&gt;&lt;property id=&quot;20307&quot; value=&quot;342&quot;/&gt;&lt;/object&gt;&lt;object type=&quot;3&quot; unique_id=&quot;18967&quot;&gt;&lt;property id=&quot;20148&quot; value=&quot;5&quot;/&gt;&lt;property id=&quot;20300&quot; value=&quot;Slide 5 - &amp;quot;Industry Overview&amp;quot;&quot;/&gt;&lt;property id=&quot;20307&quot; value=&quot;345&quot;/&gt;&lt;/object&gt;&lt;object type=&quot;3&quot; unique_id=&quot;19586&quot;&gt;&lt;property id=&quot;20148&quot; value=&quot;5&quot;/&gt;&lt;property id=&quot;20300&quot; value=&quot;Slide 11 - &amp;quot;kW Class Initiative&amp;quot;&quot;/&gt;&lt;property id=&quot;20307&quot; value=&quot;346&quot;/&gt;&lt;/object&gt;&lt;object type=&quot;3&quot; unique_id=&quot;19758&quot;&gt;&lt;property id=&quot;20148&quot; value=&quot;5&quot;/&gt;&lt;property id=&quot;20300&quot; value=&quot;Slide 13 - &amp;quot;kW Class Initiative&amp;quot;&quot;/&gt;&lt;property id=&quot;20307&quot; value=&quot;347&quot;/&gt;&lt;/object&gt;&lt;object type=&quot;3&quot; unique_id=&quot;20430&quot;&gt;&lt;property id=&quot;20148&quot; value=&quot;5&quot;/&gt;&lt;property id=&quot;20300&quot; value=&quot;Slide 16 - &amp;quot;Summary of Cost Reduction Improvements &amp;quot;&quot;/&gt;&lt;property id=&quot;20307&quot; value=&quot;349&quot;/&gt;&lt;/object&gt;&lt;object type=&quot;3&quot; unique_id=&quot;20983&quot;&gt;&lt;property id=&quot;20148&quot; value=&quot;5&quot;/&gt;&lt;property id=&quot;20300&quot; value=&quot;Slide 14 - &amp;quot;kW Class Initiative&amp;quot;&quot;/&gt;&lt;property id=&quot;20307&quot; value=&quot;350&quot;/&gt;&lt;/object&gt;&lt;object type=&quot;3&quot; unique_id=&quot;21532&quot;&gt;&lt;property id=&quot;20148&quot; value=&quot;5&quot;/&gt;&lt;property id=&quot;20300&quot; value=&quot;Slide 18 - &amp;quot;Balance Sheet &amp;quot;&quot;/&gt;&lt;property id=&quot;20307&quot; value=&quot;351&quot;/&gt;&lt;/object&gt;&lt;object type=&quot;3&quot; unique_id=&quot;22654&quot;&gt;&lt;property id=&quot;20148&quot; value=&quot;5&quot;/&gt;&lt;property id=&quot;20300&quot; value=&quot;Slide 15 - &amp;quot;Power of Platforms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oherent_Presentation template_May14th">
  <a:themeElements>
    <a:clrScheme name="Coherent_Presentation template_May14t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herent_Presentation template_May14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Coherent_Presentation template_May14th</Template>
  <TotalTime>0</TotalTime>
  <Words>464</Words>
  <Application>Microsoft Office PowerPoint</Application>
  <PresentationFormat>Bildschirmpräsentation (4:3)</PresentationFormat>
  <Paragraphs>74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Symbol</vt:lpstr>
      <vt:lpstr>Wingdings</vt:lpstr>
      <vt:lpstr>Coherent_Presentation template_May14th</vt:lpstr>
      <vt:lpstr>Pointing</vt:lpstr>
      <vt:lpstr>Customer’s Concern</vt:lpstr>
      <vt:lpstr>Chameleon Specification Part 1</vt:lpstr>
      <vt:lpstr>Pointing Measurement: Setup</vt:lpstr>
      <vt:lpstr>Pointing Measurement: Setup</vt:lpstr>
      <vt:lpstr>Pointing Measurement: Setup</vt:lpstr>
      <vt:lpstr>Pointing Measurement: Setup</vt:lpstr>
      <vt:lpstr>Actual Measurement Recommendation</vt:lpstr>
      <vt:lpstr>Pointing Measurement Result</vt:lpstr>
      <vt:lpstr>Pointing Measurement Result</vt:lpstr>
      <vt:lpstr>Pointing Measurement: Calculation of Pointing Angle</vt:lpstr>
      <vt:lpstr>Pointing Measurement: Longterm Drift</vt:lpstr>
      <vt:lpstr>Pointing Measurement: Longterm Drift</vt:lpstr>
      <vt:lpstr>Pointing Measurement: Signal to Noise</vt:lpstr>
      <vt:lpstr>Discussion: Published Specification, Part 2</vt:lpstr>
      <vt:lpstr>PowerPoint-Präsentation</vt:lpstr>
      <vt:lpstr>Long-Term Drift Measurement</vt:lpstr>
      <vt:lpstr>Old Pointing Data Chameleon XR</vt:lpstr>
      <vt:lpstr>Drift caused by external Optics:</vt:lpstr>
    </vt:vector>
  </TitlesOfParts>
  <Company>Coherent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Title, arial 28pt Bold</dc:title>
  <dc:creator>Administrator</dc:creator>
  <cp:lastModifiedBy>Timmermeester, Ralph</cp:lastModifiedBy>
  <cp:revision>252</cp:revision>
  <dcterms:created xsi:type="dcterms:W3CDTF">2007-10-16T21:08:11Z</dcterms:created>
  <dcterms:modified xsi:type="dcterms:W3CDTF">2016-05-27T04:01:12Z</dcterms:modified>
</cp:coreProperties>
</file>